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9"/>
  </p:handoutMasterIdLst>
  <p:sldIdLst>
    <p:sldId id="256" r:id="rId2"/>
    <p:sldId id="265" r:id="rId3"/>
    <p:sldId id="279" r:id="rId4"/>
    <p:sldId id="276" r:id="rId5"/>
    <p:sldId id="278" r:id="rId6"/>
    <p:sldId id="277" r:id="rId7"/>
    <p:sldId id="281" r:id="rId8"/>
    <p:sldId id="282" r:id="rId9"/>
    <p:sldId id="275" r:id="rId10"/>
    <p:sldId id="274" r:id="rId11"/>
    <p:sldId id="266" r:id="rId12"/>
    <p:sldId id="268" r:id="rId13"/>
    <p:sldId id="269" r:id="rId14"/>
    <p:sldId id="290" r:id="rId15"/>
    <p:sldId id="289" r:id="rId16"/>
    <p:sldId id="291" r:id="rId17"/>
    <p:sldId id="293" r:id="rId1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-104" y="-15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99B5FD5-2FA0-47AE-BA4C-233A577BC0D1}" type="datetimeFigureOut">
              <a:rPr lang="en-US" smtClean="0"/>
              <a:t>3/8/14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765A165-BAFC-4049-9DBC-59B691B88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9212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56AC892-F439-4839-9C68-D76D1FDE5C25}" type="datetimeFigureOut">
              <a:rPr lang="en-US" smtClean="0"/>
              <a:t>3/8/14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21FB499-6E16-43A4-9F0D-7295003EBE4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seagsl@rit.edu" TargetMode="External"/><Relationship Id="rId3" Type="http://schemas.openxmlformats.org/officeDocument/2006/relationships/hyperlink" Target="mailto:gaagsl@rit.edu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p_6uSiFw2Xg" TargetMode="External"/><Relationship Id="rId3" Type="http://schemas.openxmlformats.org/officeDocument/2006/relationships/hyperlink" Target="http://www.youtube.com/watch?v=wGiIlaGWAag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609600"/>
            <a:ext cx="5867400" cy="25908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Location-Based Mobile Games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for Language Education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bg1"/>
                </a:solidFill>
              </a:rPr>
              <a:t>Sara Armengot </a:t>
            </a:r>
          </a:p>
          <a:p>
            <a:r>
              <a:rPr lang="en-US" sz="2000" dirty="0">
                <a:solidFill>
                  <a:schemeClr val="bg1"/>
                </a:solidFill>
              </a:rPr>
              <a:t>(</a:t>
            </a:r>
            <a:r>
              <a:rPr lang="en-US" sz="2000" dirty="0" smtClean="0">
                <a:solidFill>
                  <a:schemeClr val="bg1"/>
                </a:solidFill>
                <a:hlinkClick r:id="rId2"/>
              </a:rPr>
              <a:t>seagsl@rit.edu</a:t>
            </a:r>
            <a:r>
              <a:rPr lang="en-US" sz="2000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and</a:t>
            </a:r>
          </a:p>
          <a:p>
            <a:r>
              <a:rPr lang="en-US" sz="2000" dirty="0" smtClean="0">
                <a:solidFill>
                  <a:schemeClr val="bg1"/>
                </a:solidFill>
              </a:rPr>
              <a:t>Godys Armengot </a:t>
            </a:r>
            <a:r>
              <a:rPr lang="en-US" sz="2000" dirty="0" err="1" smtClean="0">
                <a:solidFill>
                  <a:schemeClr val="bg1"/>
                </a:solidFill>
              </a:rPr>
              <a:t>Mejía</a:t>
            </a:r>
            <a:endParaRPr lang="en-US" sz="2000" dirty="0" smtClean="0">
              <a:solidFill>
                <a:schemeClr val="bg1"/>
              </a:solidFill>
            </a:endParaRPr>
          </a:p>
          <a:p>
            <a:r>
              <a:rPr lang="en-US" sz="2000" dirty="0" smtClean="0">
                <a:solidFill>
                  <a:schemeClr val="bg1"/>
                </a:solidFill>
              </a:rPr>
              <a:t>(</a:t>
            </a:r>
            <a:r>
              <a:rPr lang="en-US" sz="2000" dirty="0" smtClean="0">
                <a:solidFill>
                  <a:schemeClr val="bg1"/>
                </a:solidFill>
                <a:hlinkClick r:id="rId3"/>
              </a:rPr>
              <a:t>gaagsl@rit.edu</a:t>
            </a:r>
            <a:r>
              <a:rPr lang="en-US" sz="2000" dirty="0" smtClean="0">
                <a:solidFill>
                  <a:schemeClr val="bg1"/>
                </a:solidFill>
              </a:rPr>
              <a:t>)</a:t>
            </a:r>
          </a:p>
          <a:p>
            <a:endParaRPr lang="en-US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590800" y="5791200"/>
            <a:ext cx="6553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 smtClean="0">
                <a:solidFill>
                  <a:schemeClr val="bg1"/>
                </a:solidFill>
              </a:rPr>
              <a:t>Department of Modern Languages and Cultures </a:t>
            </a:r>
          </a:p>
          <a:p>
            <a:pPr algn="ctr"/>
            <a:r>
              <a:rPr lang="en-US" sz="2200" b="1" i="1" dirty="0" smtClean="0">
                <a:solidFill>
                  <a:schemeClr val="bg1"/>
                </a:solidFill>
              </a:rPr>
              <a:t>Rochester Institute of Technology</a:t>
            </a:r>
            <a:endParaRPr lang="en-US" sz="2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814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4500"/>
            <a:ext cx="7696200" cy="51435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Although the game interface is in English, players can communicate in any language  including Japanese and Chinese. </a:t>
            </a:r>
          </a:p>
          <a:p>
            <a:r>
              <a:rPr lang="en-US" dirty="0" smtClean="0"/>
              <a:t>There are many videos including tutorials and news reports about Ingress available in LOTE.</a:t>
            </a:r>
          </a:p>
          <a:p>
            <a:r>
              <a:rPr lang="en-US" dirty="0" smtClean="0"/>
              <a:t>To play this game, you must accept Google’s Privacy Policy. The device location </a:t>
            </a:r>
            <a:r>
              <a:rPr lang="en-US" dirty="0"/>
              <a:t>will be shared publicly with other users through the game along with your submitted screen name (your code name</a:t>
            </a:r>
            <a:r>
              <a:rPr lang="en-US" dirty="0" smtClean="0"/>
              <a:t>).</a:t>
            </a:r>
          </a:p>
          <a:p>
            <a:pPr marL="0" indent="0" fontAlgn="base">
              <a:buNone/>
            </a:pPr>
            <a:r>
              <a:rPr lang="en-US" dirty="0"/>
              <a:t>M</a:t>
            </a:r>
            <a:r>
              <a:rPr lang="en-US" dirty="0" smtClean="0"/>
              <a:t>inimum </a:t>
            </a:r>
            <a:r>
              <a:rPr lang="en-US" dirty="0"/>
              <a:t>age requirements to own a Google Account:</a:t>
            </a:r>
          </a:p>
          <a:p>
            <a:pPr fontAlgn="base"/>
            <a:r>
              <a:rPr lang="en-US" b="1" dirty="0"/>
              <a:t>United States:</a:t>
            </a:r>
            <a:r>
              <a:rPr lang="en-US" dirty="0"/>
              <a:t> 13 or older</a:t>
            </a:r>
          </a:p>
          <a:p>
            <a:pPr fontAlgn="base"/>
            <a:r>
              <a:rPr lang="en-US" b="1" dirty="0"/>
              <a:t>Spain:</a:t>
            </a:r>
            <a:r>
              <a:rPr lang="en-US" dirty="0"/>
              <a:t> 14 or older</a:t>
            </a:r>
          </a:p>
          <a:p>
            <a:pPr fontAlgn="base"/>
            <a:r>
              <a:rPr lang="en-US" b="1" dirty="0"/>
              <a:t>South Korea:</a:t>
            </a:r>
            <a:r>
              <a:rPr lang="en-US" dirty="0"/>
              <a:t> 14 or older</a:t>
            </a:r>
          </a:p>
          <a:p>
            <a:pPr fontAlgn="base"/>
            <a:r>
              <a:rPr lang="en-US" b="1" dirty="0"/>
              <a:t>Netherlands:</a:t>
            </a:r>
            <a:r>
              <a:rPr lang="en-US" dirty="0"/>
              <a:t> 16 or older</a:t>
            </a:r>
          </a:p>
          <a:p>
            <a:pPr fontAlgn="base"/>
            <a:r>
              <a:rPr lang="en-US" b="1" dirty="0"/>
              <a:t>All other countries:</a:t>
            </a:r>
            <a:r>
              <a:rPr lang="en-US" dirty="0"/>
              <a:t> 13 or older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 descr="http://4.bp.blogspot.com/-BhOOITGC1eE/UtHHR1bxLBI/AAAAAAAAAyo/B5m_A0hiCnc/s1600/bac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53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24400" y="1714500"/>
            <a:ext cx="44196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Image source: esingress.blogspot.com</a:t>
            </a:r>
            <a:endParaRPr lang="en-US" sz="1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8320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7239000" cy="13716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How </a:t>
            </a:r>
            <a:r>
              <a:rPr lang="en-US" dirty="0"/>
              <a:t>can </a:t>
            </a:r>
            <a:r>
              <a:rPr lang="en-US" dirty="0" smtClean="0"/>
              <a:t>playing and making Location-Based games Support ACTFL standards?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077200" cy="4953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Communication:			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Interpersonal, Interpretive and Presentational </a:t>
            </a:r>
          </a:p>
          <a:p>
            <a:r>
              <a:rPr lang="en-US" dirty="0" smtClean="0"/>
              <a:t>Cultures:							Relating Cultural Practices and Products to Perspectives </a:t>
            </a:r>
          </a:p>
          <a:p>
            <a:r>
              <a:rPr lang="en-US" dirty="0" smtClean="0"/>
              <a:t>Connections: 							Making Connections, Acquiring Information and Diverse 	Perspectives</a:t>
            </a:r>
          </a:p>
          <a:p>
            <a:r>
              <a:rPr lang="en-US" dirty="0" smtClean="0"/>
              <a:t>Comparisons: 							Making Language and Cultural Comparisons</a:t>
            </a:r>
          </a:p>
          <a:p>
            <a:r>
              <a:rPr lang="en-US" dirty="0"/>
              <a:t>Communities</a:t>
            </a:r>
            <a:r>
              <a:rPr lang="en-US" dirty="0" smtClean="0"/>
              <a:t>: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Interact and Collaborate with School and Global 	Communities while </a:t>
            </a:r>
            <a:r>
              <a:rPr lang="en-US" dirty="0"/>
              <a:t>B</a:t>
            </a:r>
            <a:r>
              <a:rPr lang="en-US" dirty="0" smtClean="0"/>
              <a:t>ecoming </a:t>
            </a:r>
            <a:r>
              <a:rPr lang="en-US" dirty="0"/>
              <a:t>L</a:t>
            </a:r>
            <a:r>
              <a:rPr lang="en-US" dirty="0" smtClean="0"/>
              <a:t>ifelong Learners</a:t>
            </a:r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“World Readiness Standards for Learning Languages” actfl.org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201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about 21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/>
              <a:t>Century </a:t>
            </a:r>
            <a:r>
              <a:rPr lang="en-US" dirty="0" smtClean="0"/>
              <a:t>Skills?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848600" cy="5486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Learning and Innovation Skills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Creativity and Innovation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Critical Thinking and Problem Solving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Communication and Collaboration</a:t>
            </a:r>
          </a:p>
          <a:p>
            <a:r>
              <a:rPr lang="en-US" dirty="0" smtClean="0"/>
              <a:t>Information, Media and Technology Skills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Information Literacy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Media Literacy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Information, Communications and Technology Literacy</a:t>
            </a:r>
          </a:p>
          <a:p>
            <a:r>
              <a:rPr lang="en-US" dirty="0" smtClean="0"/>
              <a:t>Life and Career Skills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Flexibility and Adaptability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Initiative and Self-Direction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Social and Cross-Cultural Skills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Productivity and Accountability</a:t>
            </a:r>
          </a:p>
          <a:p>
            <a:pPr lvl="1"/>
            <a:r>
              <a:rPr lang="en-US" dirty="0" smtClean="0">
                <a:solidFill>
                  <a:srgbClr val="002060"/>
                </a:solidFill>
              </a:rPr>
              <a:t>Leadership and Responsibility</a:t>
            </a:r>
            <a:endParaRPr lang="en-US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dirty="0" smtClean="0"/>
              <a:t>From “Framework for 21</a:t>
            </a:r>
            <a:r>
              <a:rPr lang="en-US" baseline="30000" dirty="0" smtClean="0"/>
              <a:t>st</a:t>
            </a:r>
            <a:r>
              <a:rPr lang="en-US" dirty="0" smtClean="0"/>
              <a:t> Century Learning” www.P21.org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5616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723900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ISTE (International Society for </a:t>
            </a:r>
            <a:r>
              <a:rPr lang="en-US" dirty="0" err="1" smtClean="0"/>
              <a:t>TechNology</a:t>
            </a:r>
            <a:r>
              <a:rPr lang="en-US" dirty="0" smtClean="0"/>
              <a:t> in Education) 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5257800"/>
          </a:xfrm>
        </p:spPr>
        <p:txBody>
          <a:bodyPr/>
          <a:lstStyle/>
          <a:p>
            <a:r>
              <a:rPr lang="en-US" dirty="0" smtClean="0"/>
              <a:t>Creativity and innovation</a:t>
            </a:r>
          </a:p>
          <a:p>
            <a:r>
              <a:rPr lang="en-US" dirty="0" smtClean="0"/>
              <a:t>Communication and collaboration</a:t>
            </a:r>
          </a:p>
          <a:p>
            <a:r>
              <a:rPr lang="en-US" dirty="0" smtClean="0"/>
              <a:t>Research and information fluency</a:t>
            </a:r>
          </a:p>
          <a:p>
            <a:r>
              <a:rPr lang="en-US" dirty="0" smtClean="0"/>
              <a:t>Critical thinking, problem solving, and 	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decision making</a:t>
            </a:r>
          </a:p>
          <a:p>
            <a:r>
              <a:rPr lang="en-US" dirty="0" smtClean="0"/>
              <a:t>Digital citizenship</a:t>
            </a:r>
          </a:p>
          <a:p>
            <a:r>
              <a:rPr lang="en-US" dirty="0" smtClean="0"/>
              <a:t>Technology operations and concepts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From “ISTE Standards Students” iste.org/standards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582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can my Students and I make our own games?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9416"/>
            <a:ext cx="7924800" cy="5019984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500" b="1" dirty="0" smtClean="0"/>
              <a:t>Start with your game idea and learning goals. </a:t>
            </a:r>
            <a:r>
              <a:rPr lang="en-US" sz="2500" dirty="0" smtClean="0"/>
              <a:t>Keep these at the forefront throughout the process. Consider using </a:t>
            </a:r>
            <a:r>
              <a:rPr lang="en-US" sz="2500" dirty="0" err="1" smtClean="0"/>
              <a:t>TaleBlazer’s</a:t>
            </a:r>
            <a:r>
              <a:rPr lang="en-US" sz="2500" dirty="0" smtClean="0"/>
              <a:t> Game Worksheet or create your own.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500" b="1" dirty="0"/>
              <a:t>S</a:t>
            </a:r>
            <a:r>
              <a:rPr lang="en-US" sz="2500" b="1" dirty="0" smtClean="0"/>
              <a:t>elect a web-based platform. For example:</a:t>
            </a:r>
          </a:p>
          <a:p>
            <a:pPr lvl="1"/>
            <a:r>
              <a:rPr lang="en-US" sz="2500" dirty="0" smtClean="0">
                <a:hlinkClick r:id="rId2"/>
              </a:rPr>
              <a:t>ARIS</a:t>
            </a:r>
            <a:r>
              <a:rPr lang="en-US" sz="2500" dirty="0" smtClean="0"/>
              <a:t> (University of Wisconsin Madison)  </a:t>
            </a:r>
          </a:p>
          <a:p>
            <a:pPr lvl="1"/>
            <a:r>
              <a:rPr lang="en-US" sz="2500" dirty="0" err="1" smtClean="0">
                <a:hlinkClick r:id="rId3"/>
              </a:rPr>
              <a:t>Taleblazer</a:t>
            </a:r>
            <a:r>
              <a:rPr lang="en-US" sz="2500" dirty="0" smtClean="0"/>
              <a:t> (Massachusetts Institute of Technology)</a:t>
            </a:r>
            <a:endParaRPr lang="en-US" sz="2500" dirty="0"/>
          </a:p>
          <a:p>
            <a:pPr marL="457200" lvl="2" indent="-457200">
              <a:spcBef>
                <a:spcPts val="600"/>
              </a:spcBef>
              <a:buClr>
                <a:schemeClr val="tx2"/>
              </a:buClr>
              <a:buSzPct val="73000"/>
              <a:buFont typeface="+mj-lt"/>
              <a:buAutoNum type="arabicPeriod" startAt="3"/>
            </a:pPr>
            <a:r>
              <a:rPr lang="en-US" sz="2500" b="1" dirty="0" smtClean="0"/>
              <a:t>Edit </a:t>
            </a:r>
            <a:r>
              <a:rPr lang="en-US" sz="2500" b="1" dirty="0"/>
              <a:t>your game on </a:t>
            </a:r>
            <a:r>
              <a:rPr lang="en-US" sz="2500" b="1" dirty="0" smtClean="0"/>
              <a:t>a </a:t>
            </a:r>
            <a:r>
              <a:rPr lang="en-US" sz="2500" b="1" dirty="0"/>
              <a:t>computer </a:t>
            </a:r>
            <a:r>
              <a:rPr lang="en-US" sz="2500" dirty="0"/>
              <a:t>(not your mobile </a:t>
            </a:r>
            <a:r>
              <a:rPr lang="en-US" sz="2500" dirty="0" smtClean="0"/>
              <a:t>device). You must be </a:t>
            </a:r>
            <a:r>
              <a:rPr lang="en-US" sz="2500" dirty="0"/>
              <a:t>connected to the internet </a:t>
            </a:r>
            <a:r>
              <a:rPr lang="en-US" sz="2500" dirty="0" smtClean="0"/>
              <a:t>to edit your games. Save your work often.</a:t>
            </a:r>
          </a:p>
          <a:p>
            <a:pPr marL="457200" lvl="2" indent="-457200">
              <a:spcBef>
                <a:spcPts val="600"/>
              </a:spcBef>
              <a:buClr>
                <a:schemeClr val="tx2"/>
              </a:buClr>
              <a:buSzPct val="73000"/>
              <a:buFont typeface="+mj-lt"/>
              <a:buAutoNum type="arabicPeriod" startAt="3"/>
            </a:pPr>
            <a:r>
              <a:rPr lang="en-US" sz="2500" b="1" dirty="0"/>
              <a:t>I</a:t>
            </a:r>
            <a:r>
              <a:rPr lang="en-US" sz="2500" b="1" dirty="0" smtClean="0"/>
              <a:t>nvolve students </a:t>
            </a:r>
            <a:r>
              <a:rPr lang="en-US" sz="2500" dirty="0" smtClean="0"/>
              <a:t>in the design and testing process whenever possible. Making as well as playing the games can be a collaborative effort.</a:t>
            </a:r>
            <a:endParaRPr lang="en-US" sz="2500" dirty="0"/>
          </a:p>
          <a:p>
            <a:pPr marL="292608" lvl="1" indent="0">
              <a:buNone/>
            </a:pPr>
            <a:endParaRPr lang="en-US" b="1" dirty="0" smtClean="0">
              <a:solidFill>
                <a:schemeClr val="tx1"/>
              </a:solidFill>
            </a:endParaRPr>
          </a:p>
          <a:p>
            <a:pPr marL="530352" lvl="2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417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305800" cy="1524000"/>
          </a:xfrm>
        </p:spPr>
        <p:txBody>
          <a:bodyPr>
            <a:normAutofit/>
          </a:bodyPr>
          <a:lstStyle/>
          <a:p>
            <a:r>
              <a:rPr lang="en-US" dirty="0" smtClean="0"/>
              <a:t>What platform should I Choose?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7848600" cy="4876800"/>
          </a:xfrm>
        </p:spPr>
        <p:txBody>
          <a:bodyPr>
            <a:normAutofit/>
          </a:bodyPr>
          <a:lstStyle/>
          <a:p>
            <a:r>
              <a:rPr lang="en-US" b="1" dirty="0" smtClean="0"/>
              <a:t>ARIS</a:t>
            </a:r>
            <a:r>
              <a:rPr lang="en-US" dirty="0" smtClean="0"/>
              <a:t>- University </a:t>
            </a:r>
            <a:r>
              <a:rPr lang="en-US" dirty="0"/>
              <a:t>of Wisconsin Madison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Note: ARIS games only work on	 		</a:t>
            </a:r>
            <a:r>
              <a:rPr lang="en-US" dirty="0" err="1" smtClean="0">
                <a:solidFill>
                  <a:srgbClr val="FF0000"/>
                </a:solidFill>
              </a:rPr>
              <a:t>iOS</a:t>
            </a:r>
            <a:r>
              <a:rPr lang="en-US" dirty="0" smtClean="0">
                <a:solidFill>
                  <a:srgbClr val="FF0000"/>
                </a:solidFill>
              </a:rPr>
              <a:t> devices</a:t>
            </a:r>
            <a:r>
              <a:rPr lang="en-US" dirty="0" smtClean="0"/>
              <a:t> (iPhone</a:t>
            </a:r>
            <a:r>
              <a:rPr lang="en-US" dirty="0"/>
              <a:t>, </a:t>
            </a:r>
            <a:r>
              <a:rPr lang="en-US" dirty="0" smtClean="0"/>
              <a:t>iPod Touch, iPad)</a:t>
            </a:r>
          </a:p>
          <a:p>
            <a:r>
              <a:rPr lang="en-US" b="1" dirty="0" err="1" smtClean="0"/>
              <a:t>Taleblazer</a:t>
            </a:r>
            <a:r>
              <a:rPr lang="en-US" dirty="0" smtClean="0"/>
              <a:t>- Massachusetts Institute of Technology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Note: </a:t>
            </a:r>
            <a:r>
              <a:rPr lang="en-US" dirty="0" err="1" smtClean="0"/>
              <a:t>Taleblazer</a:t>
            </a:r>
            <a:r>
              <a:rPr lang="en-US" dirty="0" smtClean="0"/>
              <a:t> games will work on both 	</a:t>
            </a:r>
            <a:r>
              <a:rPr lang="en-US" dirty="0" err="1" smtClean="0">
                <a:solidFill>
                  <a:srgbClr val="FF0000"/>
                </a:solidFill>
              </a:rPr>
              <a:t>iOS</a:t>
            </a:r>
            <a:r>
              <a:rPr lang="en-US" dirty="0" smtClean="0">
                <a:solidFill>
                  <a:srgbClr val="FF0000"/>
                </a:solidFill>
              </a:rPr>
              <a:t> and Android</a:t>
            </a:r>
            <a:r>
              <a:rPr lang="en-US" dirty="0" smtClean="0"/>
              <a:t>. To get started, email 	support@taleblazer.org </a:t>
            </a:r>
            <a:r>
              <a:rPr lang="en-US" dirty="0"/>
              <a:t>for the secret word</a:t>
            </a:r>
            <a:r>
              <a:rPr lang="en-US" dirty="0" smtClean="0"/>
              <a:t>.	Next, go </a:t>
            </a:r>
            <a:r>
              <a:rPr lang="en-US" dirty="0"/>
              <a:t>to http://taleblazer.org, </a:t>
            </a:r>
            <a:r>
              <a:rPr lang="en-US" dirty="0" smtClean="0"/>
              <a:t>select	login and </a:t>
            </a:r>
            <a:r>
              <a:rPr lang="en-US" dirty="0"/>
              <a:t>fill out the signup section.</a:t>
            </a:r>
            <a:endParaRPr lang="en-US" dirty="0" smtClean="0"/>
          </a:p>
          <a:p>
            <a:r>
              <a:rPr lang="en-US" dirty="0" smtClean="0"/>
              <a:t>Others?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351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C:\Users\seagsl\Pictures\TaleBlazer Encuentros Agent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81722"/>
            <a:ext cx="12022667" cy="676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71600" y="6400800"/>
            <a:ext cx="6324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/>
              <a:t>Encuentros</a:t>
            </a:r>
            <a:r>
              <a:rPr lang="en-US" sz="2600" dirty="0" smtClean="0"/>
              <a:t> in the </a:t>
            </a:r>
            <a:r>
              <a:rPr lang="en-US" sz="2600" dirty="0" err="1" smtClean="0"/>
              <a:t>TaleBlazer</a:t>
            </a:r>
            <a:r>
              <a:rPr lang="en-US" sz="2600" dirty="0" smtClean="0"/>
              <a:t> editor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581348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C:\Users\seagsl\Pictures\TaleBlazer Encuentr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538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7239000" cy="68580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What are location-based mobile games?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7696200" cy="5084136"/>
          </a:xfrm>
        </p:spPr>
        <p:txBody>
          <a:bodyPr>
            <a:normAutofit fontScale="85000" lnSpcReduction="10000"/>
          </a:bodyPr>
          <a:lstStyle/>
          <a:p>
            <a:pPr marL="457200" lvl="1" indent="0">
              <a:buNone/>
            </a:pPr>
            <a:r>
              <a:rPr lang="en-US" sz="2600" dirty="0" smtClean="0">
                <a:solidFill>
                  <a:srgbClr val="002060"/>
                </a:solidFill>
              </a:rPr>
              <a:t>“[C]</a:t>
            </a:r>
            <a:r>
              <a:rPr lang="en-US" sz="2600" dirty="0" err="1" smtClean="0">
                <a:solidFill>
                  <a:srgbClr val="002060"/>
                </a:solidFill>
              </a:rPr>
              <a:t>reative</a:t>
            </a:r>
            <a:r>
              <a:rPr lang="en-US" sz="2600" dirty="0" smtClean="0">
                <a:solidFill>
                  <a:srgbClr val="002060"/>
                </a:solidFill>
              </a:rPr>
              <a:t> </a:t>
            </a:r>
            <a:r>
              <a:rPr lang="en-US" sz="2600" dirty="0">
                <a:solidFill>
                  <a:srgbClr val="002060"/>
                </a:solidFill>
              </a:rPr>
              <a:t>new games that </a:t>
            </a:r>
            <a:r>
              <a:rPr lang="en-US" sz="2600" dirty="0" smtClean="0">
                <a:solidFill>
                  <a:srgbClr val="002060"/>
                </a:solidFill>
              </a:rPr>
              <a:t>are </a:t>
            </a:r>
            <a:r>
              <a:rPr lang="en-US" sz="2600" dirty="0">
                <a:solidFill>
                  <a:srgbClr val="002060"/>
                </a:solidFill>
              </a:rPr>
              <a:t>facilitated by mobile devices in such a way that the game activity evolves </a:t>
            </a:r>
            <a:r>
              <a:rPr lang="en-US" sz="2600" dirty="0" smtClean="0">
                <a:solidFill>
                  <a:srgbClr val="002060"/>
                </a:solidFill>
              </a:rPr>
              <a:t>according </a:t>
            </a:r>
            <a:r>
              <a:rPr lang="en-US" sz="2600" dirty="0">
                <a:solidFill>
                  <a:srgbClr val="002060"/>
                </a:solidFill>
              </a:rPr>
              <a:t>to players’ </a:t>
            </a:r>
            <a:r>
              <a:rPr lang="en-US" sz="2600" dirty="0" smtClean="0">
                <a:solidFill>
                  <a:srgbClr val="002060"/>
                </a:solidFill>
              </a:rPr>
              <a:t>location.” (</a:t>
            </a:r>
            <a:r>
              <a:rPr lang="en-US" sz="2600" dirty="0" err="1" smtClean="0">
                <a:solidFill>
                  <a:srgbClr val="002060"/>
                </a:solidFill>
              </a:rPr>
              <a:t>Avouris</a:t>
            </a:r>
            <a:r>
              <a:rPr lang="en-US" sz="2600" dirty="0" smtClean="0">
                <a:solidFill>
                  <a:srgbClr val="002060"/>
                </a:solidFill>
              </a:rPr>
              <a:t> &amp; </a:t>
            </a:r>
            <a:r>
              <a:rPr lang="en-US" sz="2600" dirty="0" err="1" smtClean="0">
                <a:solidFill>
                  <a:srgbClr val="002060"/>
                </a:solidFill>
              </a:rPr>
              <a:t>Yiannoutsou</a:t>
            </a:r>
            <a:r>
              <a:rPr lang="en-US" sz="2600" dirty="0" smtClean="0">
                <a:solidFill>
                  <a:srgbClr val="002060"/>
                </a:solidFill>
              </a:rPr>
              <a:t>)</a:t>
            </a:r>
          </a:p>
          <a:p>
            <a:pPr marL="457200" lvl="1" indent="0">
              <a:buNone/>
            </a:pPr>
            <a:endParaRPr lang="en-US" sz="2600" dirty="0" smtClean="0">
              <a:solidFill>
                <a:srgbClr val="002060"/>
              </a:solidFill>
            </a:endParaRPr>
          </a:p>
          <a:p>
            <a:pPr marL="457200" lvl="1" indent="0">
              <a:buNone/>
            </a:pPr>
            <a:r>
              <a:rPr lang="en-US" sz="2600" dirty="0" smtClean="0">
                <a:solidFill>
                  <a:srgbClr val="002060"/>
                </a:solidFill>
              </a:rPr>
              <a:t>“</a:t>
            </a:r>
            <a:r>
              <a:rPr lang="en-US" sz="2600" dirty="0">
                <a:solidFill>
                  <a:srgbClr val="002060"/>
                </a:solidFill>
              </a:rPr>
              <a:t>Some of these </a:t>
            </a:r>
            <a:r>
              <a:rPr lang="en-US" sz="2600" dirty="0" smtClean="0">
                <a:solidFill>
                  <a:srgbClr val="002060"/>
                </a:solidFill>
              </a:rPr>
              <a:t>mobile </a:t>
            </a:r>
            <a:r>
              <a:rPr lang="en-US" sz="2600" dirty="0">
                <a:solidFill>
                  <a:srgbClr val="002060"/>
                </a:solidFill>
              </a:rPr>
              <a:t>games transcend place and time and can be played in many diverse places and </a:t>
            </a:r>
            <a:r>
              <a:rPr lang="en-US" sz="2600" dirty="0" smtClean="0">
                <a:solidFill>
                  <a:srgbClr val="002060"/>
                </a:solidFill>
              </a:rPr>
              <a:t>extend </a:t>
            </a:r>
            <a:r>
              <a:rPr lang="en-US" sz="2600" dirty="0">
                <a:solidFill>
                  <a:srgbClr val="002060"/>
                </a:solidFill>
              </a:rPr>
              <a:t>to long periods of time (a term used in this case is pervasive games), while </a:t>
            </a:r>
            <a:r>
              <a:rPr lang="en-US" sz="2600" dirty="0" smtClean="0">
                <a:solidFill>
                  <a:srgbClr val="002060"/>
                </a:solidFill>
              </a:rPr>
              <a:t>others </a:t>
            </a:r>
            <a:r>
              <a:rPr lang="en-US" sz="2600" dirty="0">
                <a:solidFill>
                  <a:srgbClr val="002060"/>
                </a:solidFill>
              </a:rPr>
              <a:t>are designed to be event based, i.e. to be played in specific places at specific </a:t>
            </a:r>
            <a:r>
              <a:rPr lang="en-US" sz="2600" dirty="0" smtClean="0">
                <a:solidFill>
                  <a:srgbClr val="002060"/>
                </a:solidFill>
              </a:rPr>
              <a:t>times</a:t>
            </a:r>
            <a:r>
              <a:rPr lang="en-US" sz="2600" dirty="0">
                <a:solidFill>
                  <a:srgbClr val="002060"/>
                </a:solidFill>
              </a:rPr>
              <a:t>, like during visits in museums and other non-traditional game venues</a:t>
            </a:r>
            <a:r>
              <a:rPr lang="en-US" sz="2600" dirty="0" smtClean="0">
                <a:solidFill>
                  <a:srgbClr val="002060"/>
                </a:solidFill>
              </a:rPr>
              <a:t>.” </a:t>
            </a:r>
            <a:r>
              <a:rPr lang="en-US" sz="2600" dirty="0">
                <a:solidFill>
                  <a:srgbClr val="002060"/>
                </a:solidFill>
              </a:rPr>
              <a:t>(</a:t>
            </a:r>
            <a:r>
              <a:rPr lang="en-US" sz="2600" dirty="0" err="1">
                <a:solidFill>
                  <a:srgbClr val="002060"/>
                </a:solidFill>
              </a:rPr>
              <a:t>Avouris</a:t>
            </a:r>
            <a:r>
              <a:rPr lang="en-US" sz="2600" dirty="0">
                <a:solidFill>
                  <a:srgbClr val="002060"/>
                </a:solidFill>
              </a:rPr>
              <a:t> &amp;</a:t>
            </a:r>
            <a:r>
              <a:rPr lang="en-US" sz="2600" dirty="0" err="1" smtClean="0">
                <a:solidFill>
                  <a:srgbClr val="002060"/>
                </a:solidFill>
              </a:rPr>
              <a:t>Yiannoutsou</a:t>
            </a:r>
            <a:r>
              <a:rPr lang="en-US" sz="2600" dirty="0" smtClean="0">
                <a:solidFill>
                  <a:srgbClr val="002060"/>
                </a:solidFill>
              </a:rPr>
              <a:t>)</a:t>
            </a:r>
          </a:p>
          <a:p>
            <a:pPr marL="457200" lvl="1" indent="0">
              <a:buNone/>
            </a:pPr>
            <a:endParaRPr lang="en-US" dirty="0" smtClean="0">
              <a:solidFill>
                <a:srgbClr val="002060"/>
              </a:solidFill>
            </a:endParaRPr>
          </a:p>
          <a:p>
            <a:pPr marL="457200" lvl="1" indent="0">
              <a:buNone/>
            </a:pPr>
            <a:r>
              <a:rPr lang="en-US" dirty="0" err="1">
                <a:solidFill>
                  <a:srgbClr val="002060"/>
                </a:solidFill>
              </a:rPr>
              <a:t>Avouris</a:t>
            </a:r>
            <a:r>
              <a:rPr lang="en-US" dirty="0">
                <a:solidFill>
                  <a:srgbClr val="002060"/>
                </a:solidFill>
              </a:rPr>
              <a:t> N., </a:t>
            </a:r>
            <a:r>
              <a:rPr lang="en-US" dirty="0" err="1">
                <a:solidFill>
                  <a:srgbClr val="002060"/>
                </a:solidFill>
              </a:rPr>
              <a:t>Yiannoutsou</a:t>
            </a:r>
            <a:r>
              <a:rPr lang="en-US" dirty="0">
                <a:solidFill>
                  <a:srgbClr val="002060"/>
                </a:solidFill>
              </a:rPr>
              <a:t>, N., (2012). A review of mobile location-based games for learning across physical and virtual spaces, Journal of Universal Computer Science, </a:t>
            </a:r>
            <a:r>
              <a:rPr lang="en-US" dirty="0" err="1">
                <a:solidFill>
                  <a:srgbClr val="002060"/>
                </a:solidFill>
              </a:rPr>
              <a:t>vol</a:t>
            </a:r>
            <a:r>
              <a:rPr lang="en-US" dirty="0">
                <a:solidFill>
                  <a:srgbClr val="002060"/>
                </a:solidFill>
              </a:rPr>
              <a:t> 18,(15), pp. 2120-2142.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008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467600" cy="1280160"/>
          </a:xfrm>
        </p:spPr>
        <p:txBody>
          <a:bodyPr>
            <a:normAutofit/>
          </a:bodyPr>
          <a:lstStyle/>
          <a:p>
            <a:r>
              <a:rPr lang="en-US" dirty="0" smtClean="0"/>
              <a:t>What are some Examples of Location-Based Games?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7162800" cy="4322136"/>
          </a:xfrm>
        </p:spPr>
        <p:txBody>
          <a:bodyPr/>
          <a:lstStyle/>
          <a:p>
            <a:r>
              <a:rPr lang="en-US" b="1" dirty="0" err="1" smtClean="0"/>
              <a:t>Geozate</a:t>
            </a:r>
            <a:r>
              <a:rPr lang="en-US" b="1" dirty="0"/>
              <a:t> </a:t>
            </a:r>
            <a:r>
              <a:rPr lang="en-US" b="1" dirty="0" smtClean="0"/>
              <a:t>(Spanish)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b="1" dirty="0" err="1"/>
              <a:t>Tod</a:t>
            </a:r>
            <a:r>
              <a:rPr lang="en-US" b="1" dirty="0"/>
              <a:t> an der </a:t>
            </a:r>
            <a:r>
              <a:rPr lang="en-US" b="1" dirty="0" err="1" smtClean="0"/>
              <a:t>Mauer</a:t>
            </a:r>
            <a:r>
              <a:rPr lang="en-US" b="1" dirty="0" smtClean="0"/>
              <a:t> (German)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r>
              <a:rPr lang="en-US" b="1" dirty="0" smtClean="0"/>
              <a:t>Ingress </a:t>
            </a:r>
            <a:r>
              <a:rPr lang="en-US" dirty="0" smtClean="0"/>
              <a:t>(interface in English; players from around the world communicate in the language(s) of their choice)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4924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2" name="Picture 4" descr="http://emprendoconvodafone.com/wp-content/uploads/2013/08/GEOZATE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591961"/>
            <a:ext cx="7021385" cy="526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acef.cef.es/sites/acef.cef.es/files/geozateI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171" y="62576"/>
            <a:ext cx="4953000" cy="150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023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0961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1800" dirty="0" smtClean="0"/>
              <a:t>Smart Blogs. 10 May 2013. Retrieved </a:t>
            </a:r>
            <a:r>
              <a:rPr lang="en-US" sz="1800" dirty="0"/>
              <a:t>from http://www.smartblog.es/2013/05/geozate-primer-juego-de-geolocalizacion-en-tiempo-real-para-smartphones</a:t>
            </a:r>
            <a:r>
              <a:rPr lang="en-US" sz="2000" dirty="0"/>
              <a:t>/</a:t>
            </a:r>
          </a:p>
        </p:txBody>
      </p:sp>
      <p:pic>
        <p:nvPicPr>
          <p:cNvPr id="4098" name="Picture 2" descr="C:\Users\seagsl\Pictures\Geozate descripc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8600"/>
            <a:ext cx="5794897" cy="55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7315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 descr="C:\Users\seagsl\Pictures\Geozate guí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7000" y="-1066800"/>
            <a:ext cx="14765866" cy="830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754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1855"/>
            <a:ext cx="8763000" cy="6634711"/>
          </a:xfrm>
        </p:spPr>
      </p:pic>
    </p:spTree>
    <p:extLst>
      <p:ext uri="{BB962C8B-B14F-4D97-AF65-F5344CB8AC3E}">
        <p14:creationId xmlns:p14="http://schemas.microsoft.com/office/powerpoint/2010/main" val="2662457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164"/>
            <a:ext cx="8844574" cy="6853835"/>
          </a:xfrm>
        </p:spPr>
      </p:pic>
    </p:spTree>
    <p:extLst>
      <p:ext uri="{BB962C8B-B14F-4D97-AF65-F5344CB8AC3E}">
        <p14:creationId xmlns:p14="http://schemas.microsoft.com/office/powerpoint/2010/main" val="4210497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seagsl\Pictures\Ingres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14400"/>
            <a:ext cx="122936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5690825"/>
            <a:ext cx="10507624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utoShape 4" descr="data:image/jpeg;base64,/9j/4AAQSkZJRgABAQAAAQABAAD/2wCEAAkGBxQSEBQUDxQUFBQUFBUUFBQUFBQUFBQUFBQXFhQUFBQYHCggGBwlHBUUITEhJSksLi4uFx8zODMsNygtLisBCgoKDg0OFxAQFywkHCQsLCwsLCwsLCwsLCwsLCwsLCwsLCwsLCwsLCwsLCwsLCwsLCwsLCwsLCwsLCwsLCwsLP/AABEIAMIBAwMBEQACEQEDEQH/xAAbAAACAgMBAAAAAAAAAAAAAAABAgADBAUGB//EAEAQAAIBAgQDBQQGCAUFAAAAAAABAgMRBAUSIQYTMSJBUWFxMnKBsQdCUoKRoRQjM2JzwdHwJMLS4fElNEV1sv/EABoBAQEAAwEBAAAAAAAAAAAAAAABAgQFAwb/xAA2EQEAAQMBBAYJAwQDAAAAAAAAAQIDEQQFEiExQVFhcbHwEyIyMzSBkcHRcqHhFFKC8SND8v/aAAwDAQACEQMRAD8A8cM0EgKAIREEMQQqikEMkAUgGSAIQSiWANig2IJYCWAlgBYAWAgAZBLBStABoBWgFAgUGRAZVAABQRQSAhBAYiIUFIBkgGSAKQBGEFIoawBSAbSAdIE0gRxGALEAsBGigWAVoAACxAGgpWgFaAUCBQsRAKIFKVRREFBDEEKCAyQDJANYAlQUgGSAaxAyRQyQBaAlgJpADQAsUBomAthgBoBWgFaKAYgNBStAK0AoECgyIACmTIxEFEQxVQApBDoBkASoKRQ6RAyQDJFDKJAyQD6QgqIMhpAVoKGkAaQFaADQCNECtFCNAAgDQUjQC2AgUCSgWAVFUUAyQBQEQQyAdIAlQyQDpAMkA6QDpAWKIQVEodIIOkAOIUNIwFcQF0kCtAK4hVbQCtECNFCsAEUrQCMBWAWFAiEKpkAwJGwREA6QDBBRQ6QDpAOkA8UBZGIRbGJUMogOogTSUTQQBwAVwARxASSIqtoBJIKRoBGiBWjIKQKyKVgIwIFAiFKooiGKqIIdAMgCIQ0UUWJEDpGQeKILIoIuiiotigLIRuXuSZiOMt7lXDdSq1qTivBLtv1vtFepvWtDMxvXJxH7uNqdr00zuWI3quvoj8+Ha2ua8HaYp0+zt4uUb/vd6fme9Wks3Pdzie3padvaWqsTm/G9TPTHOPPmXMYnBypu04tPu8H6PvOdds125xVDu6fVWtRTvW6s+P0USpnm2FbgBXKJFVyiBVKIVW0RVckAjQCtAI0ArQwFZFIwAFCwCoBkiIJVFBDIB0AUVDxAdIQLIoB0gi6KAthEqNrleTVKzWlNRf1muvurqzas6Wu5x5R1y5+r2lZsTu+1X1R9+p3+QcGqLV03L4OX49Io3omzp49Xn1y49UarW1YuTiP7Y+/n6O4wuU0qEU6tl4Qj1fq+rNOvUV3ZxR9XUs6Gzp6c3OHZHniz8dh6LajK0G12WlZej7jwt13YzMcYbd+1p6pimrhM8nK57wps+yrPyvB+q+q/M6NrWU3I3a+PZLh6nZddmr0lqcT1xy/jwef5rw3Km+wvuvv92Xf8TG5oYqjesz8npY2vVbmKNVT/AJR94/H0c/VotNpqzXVM5tVM0ziY4u7RcprpiqmcwolTIzVTgBROJFUyRFVyQVW0UIYhWWAjKFZipGAoAuFyUBiIJVMghkAwQyRQ6IHRRZEC2CCLoIqOn4cyynKHMmtT1NJP2Vbvt3/E6+g01uqnfqjMvmdsa+9RdmzROIxHLnxej5Vw1LSquJmqFNbrdKTXd7v97Hpf10Z9Hap3p/Zr6TZNWIvX6tynn2/w2FTiulTfLw8Wo9HVfV+dnu/V/geEbPuVxvXJ49Tdq21Ztz6OxTw/u88fr9AdXX2r6r73ve43d3hjBNfpPWznLY53VjKUNLTtHud+819PTNMTmG7ra6a5p3ZzwVYPMZ09vaj9l/yfcZ3LFNfZLzs6qu3w5x1MitgqOJi9FoyfWD6N/wB96PKm7dszx4x1vauxp9VHq8J6p8+DjOI+GFG+pbJX36peMZd6OhRct6mN2uPm4l2xf0FU12qsR0x0fz4vOsRR0ylFdza/B2OTdp3K5p6n0unuzdtUVz0xEsScTB7MWoiMlE0JFLIyVsBJCQjARsSFZFKwEYECkQDEhBKsmQQ6AKLCLUAyAZAWoQLqcSoyIxCOw4bX+HXvS+Z3tne5+cvjdt/Fz3Q9A43e2G625d7X908dnRxuT2tnbc+rYjo3fwzsDwlhqtONSE62mSuu1DbxT7HVPY8Lm0L9uuaaojMd/wCW5Y2Jo79um5RVVie2PwWGHweHk4SrVk/szXTzXYHpNTejeiiJ7v8AZFnQ6WqaKrlUdk/+WcqOGfSpK3w/0njvX/7fP1bUW9HPHfnz8mXSyilJXTnbzsvnE8p1NyJxMQ2KdDZqjMTPn5Ndj6MKdRRpttq122tn4KyNm1VVXTmppamii3Xu0ZLxn7Mv4a+Zdn8472O2vZnu+7xnHx/WS95/M1tR72rvlu6L4e3+mPBr6qPFtwxJoMlE0QUzRFVSCkkJCMBGgAwAyKqmgAFIgGJCCVZMgh0AxUOmA6AeIFsAjIgioyIIqOu4dX+HXvS+Z3tne5+cvjdt/Fz3Q73jfphv4X+k8Nnf9nf+Wztz2bH6fwnBWZ2lLDzbUal9DT3jO29vC/zXmNoWMxF2I5c+42HrN2qdPVPCrl2T/PiysRm0dcsPmUFLS7KrFb27pWW6ut9vwPKjT1bsXdNOOz7f7bN3W0RXOm11Gccqsfv/AK+jZUaFDCWheVSbTlBS7o38bW/meFVV3UZq5R0t2i3ptFijM1TPGM9TOjjZKk6tTZy2hHu8vXxPCbUTXFFPzluRfqptTdr6eUNBqvK73bd363N/GIw40zM1Zlk8Z+zL+Gv/AKPPZ/OO977a9me77vH8wXbl6s19R72rvlu6L4e3+mPBrKyPBtsSoFY8yKomRVUgqtgIyBSiWAjArlECojIiCGEAhZNEIdAFFhDxAsiA8QLUEZFNlSWRTKjr+Hv+3XvS+Z3dne5+cvjtt/Fz3Q9D4swk6rw0aUXKXK6L7u7fcjW0Vyi3Fyapxx/Ld2tYuXvQU26czu/hq81yR4WnCcqsedqT0Re6XVNeNnY2bOq9PVNMU+r1tHVbOnR26a6rkb+eTY5vFYzCRxMV+tpLTVS8Fu3+er0bNaxP9Nfm1Pszy8/s3dZEa/RxqKfbp4Vff8/Vs81wDrYzDpezGnqm/wB2/T49DXsXot2LnXM8G/qtNVf1dmI5RTme7+VmYV1VqqKajBPSn3ebJaom3RNWOLPU3Iu3YoicUxwJistnB3Xaj9peHmjKi/TVwnhLC7pK7fGOMdivjP2X/D/zGWz+fzYba9me77vIcf7cveZr6j3tXfLc0Xw9v9MeDV1jwbbDqhkx6hFUTCq5EVUwEZAEUEgVlCsCmQUpiIWAQSZAOgGKhkA6AsQFiAugywi+DCOx4ad8Ovel8zvbO9z85fGbb+Lnuh6xgM7hiKKp0anJraVFa0n0X1e5/PyObd0tVmvfrp3qex3dNtCjU2YtW69y5jHH7dbjc5y2vRm3iE22/wBpdyUvvf1Ovp79q5Ti3w7HzOt0eos1ZvRM56eefn+WTwrmvIrWn+zqdmafRX6Sa8vk2Ya3T+lt5p9qOMPfZWs/p72KvYq4T+fPQ6zi/NFQo6YWVSqtKa6qC6v87L1OTobE3bmZ5Q+j2vrI09nFPtVcI7vPJp8BeVOFlduK2XobtzFNVTmWM1UUdcxDocupTpR1VZ6YfZe//HwOfeqpuTimMy7Wmors071yrEdTRcV5hCalba8dMU+r362N7Q2aqZjvcja2qt10z3YjteU4+Xbl6v5mjfn/AJau+XV0UY09v9MeDV1meLbYtRhWPMiqZkVVILBChWQI2ANQAcgEcgqtkCkEKCFkyCHQDIsIdAMQOjIWRILYMIvplRm4PEypu8JOL+fqu89Ld2u3OaZeGo09q/Tu3Kcw6TL88jKyqdl/aXsv+h17G0KauFzh4PmdXsW5b9az60dXTH5dtlXFM4R0V0q9Jq1pWbt5S+t8fxRle0NFfr253Z7OTz0u17tqPR3o36eWJ5+e9mV8ho4mLngJpPq6Utrel918vM8adXdsTu344dbaubN0+rp9Jo6sT00z54eCmhw9iK8tWKfLjCKhqna+mO1kr/m/zM6tZZtRi1GZnjw7XlRsvV6mrOondimMZnqjzzb5Y6jhqaVCzSVuZJ/3f4Gj6K7erzX9HXjUafS2oi1x4c588XJ51xQ23Z3fi+v3Y93xNyLdqxHr/Ry51Gp1lWLUf5Ty8+cOOx+ZSne7av133fqzVvayuuN2nhDo6XZVq1O/X61XXPL6NTVmaTrMOpIKxpsiqJMCmTIquQUtwEZAkihGSQrYUkmUAigREQBKooIsiAyLCGiJQ6IpolFkWBZFhF8GVF8JFRfGQRsMBmM6fsu6+y+n+xsWdVctcp4dTR1ez7Opj1oxV1xz/l0eWZwnJOEnTmum9n919517WqtX43aufVL5rUbP1Ojq36eMR0x9+rwbXNs+q1Ir9IqdlLpsk2u+y6syps2NPE1Yw869Vq9bMUZmrsjxlocwzyVR7Pbub/kuiOfc12PVtRjt6Xa0+yMzFepnM9UcoampX8zQmqZnMuzTRTTEREYiGPUqkZsapMi4Y05BVM2RVM2RVTYFcgqtsBXIBGwFZFIwFYEuFyW4REQEqmQQ8WAyCGRQ1wHTAdMCxMC2EioujIIsjMqLYTAujUCLZYhv2m3bbdt/Ayqrqq5y86LVFvO5TEZ6oTmmL0JKqBXKoFwplMjJTKQMKpMCqTIK5MKrbARsgRsyCskhWRSMoAIQiqwGREEqighkA6YDXKgplDoxDplGzybKKuJ5vJ0/qKMq9TVLT+rha+nZ3e/QDI4dyCvjZVI4VRlKnT5kouWluN7Wjtu/IZMBl+U1a1GvWglowyjKrqbjJKbcVaNt3dPbYZTDK4dyCvjZyjh4q0I6pznLRTgu7VPxe9l5FzBEZZGfcNYjBqDrqLhUvoqU5cym2usXJLZ+X9GIkmmYZOQ8KYjF0XWouioRqOk3VqcvtqMZWW3hJfmMkRMsTPMnrYOoqeIik3FSjKL1QnF98Jd4iUmMNthOBsXUpU6sZYdQqwU4a62iWmSurrSTeXdaLNMDOhWlRqOLnGyfLlri3JJpRa69UXKYbyf0f47l69FNy0a+TzFz7Wvbl26+V/zJmGW7LmcBhKlerClRi5zm9MYrx8/BLvfcVMNxnfBGLwtGVaoqc4QdpujU5jp375qysvMmVxLl5MCuTArbAVkCSZVIwgMBJMKRlEIAAhFEBiIjKpkEOgGQQUywGTAeIHa/Rt/5L/1tf/KJWGZ9EuNlQljq0LOVLBSqRT6NwkpJPy2JJDqs1wlGWW5hj8I0qWNoUZyp99OvGo+amlst5K/nq8SMnIcNP/oua+F8LfwtzN7+ViyxjkxMXlGnKqGJp4iU4VKrg6FpKnTqJT1Nb2b26pd7LEp0N9w3HCyyXTmHOVKWaKKlRcE4zlh4pSm57aEtV7b9CTzWOTD+kuuoYilhIQcKeDpRp0pSlqlUjNRlrb6W2SXo/RWlKmdxTVwKwOXfpixDrPALkuk6KprZW5mt6vat07rkWcYcHhKzU4Sgk2pRcV1TkpJpWXXcyYvRb4TMcxcdOYYLMq0G79mNOE4Ut+j5ii4x/dT8rmLPm47g/M6mGx9OrTpSryi5qVOClKcotOM3FLe6V2r/ABKxjm29XAYKvhcdVyyeOozoLmYilXcOXVg3LVTfLbu09W0n69bhcOGbCQRsqlbCEbJhclbKhQFbMVI2UKUQgACEUQCiIJVEIZAMgGCCmUOmBs8ozmrhubyXFc6lKjU1R1Xpz9pLwe3UKbKs4q4aNZUXFKvSdGpqjqvTl1S8H5jCLcBxBXo4Wthac1yK7TnBrVurbxf1W9Kv6DC5Pw/xFiMFOUsLNR1x0zjKKnCS7tUHs2t7P1CRwXZ9xRicboWJmnGnfRCEVTgm+stK6vzEQZyx3mtT9E/Rbx5Lrc+1u1zNGi+rwt3DAfN86q4p03XcZOlTjSjJRSk4R9nW/rPrv5gmW4wX0g42lSp0oOjopQUIKVGMmoxVkrvqMLmWizXNamIrSrVdPMlZtwioLspJWS6dEElvJ/SLmDp8vmx9jRzFTjzrWt+0638xhd5zmAx1ShVhVozcKkGpRkuqa+afRp9QjdZ3xzjcVSdGtOCpyac1Spxpudu6bXVX3sMLmXMtlQrYUrZEVsoAAZArCkkWAAAyAECFZCRBAYiIVTJhDJgMgCEFMyDpkDXAKYyGTAdSAOoBrjIFxkDUANQAchgC5QlyBXIKVlQrYAIAyKVsoRlEIFYAIpUVRRAQgoiCWAQophDJgOgIEFGQZMgZMApkBUihrgS5RLgS5ALgC4UGwFbADZQtwA2QK2AGwFZQAAyBWBCKRFUQCRBAKZEEoIDRAZMBkwIEEuQUyg3ICmBLgG5BLgS5RNQEuBGwpGyhbgC5AGwpWyoUCAAgFwARQuApVRAEAkQQDciCVRCGTANwDcApgEIhcggS4BuBLlEuBLkEuALjIjKpbkACkbKgAQAEAYAIpWyqgCgEAoAkECCASIJVECXCGTAKZQUyA3ANwIEQCAS4EuBLgC4ULhQuUBsBSohFAIDABFBgKVUABAQIgCUFEBCIAxERFEKCiAgMgIigkECiEQCARAAAMoCClKiIh0oAEAAAwqECsqgBA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07975" y="5842337"/>
            <a:ext cx="94456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smtClean="0"/>
              <a:t>Ingress is a Massive Multiplayer Online Game by </a:t>
            </a:r>
            <a:r>
              <a:rPr lang="en-US" sz="2700" dirty="0" err="1" smtClean="0"/>
              <a:t>NianticLabs@Google</a:t>
            </a:r>
            <a:r>
              <a:rPr lang="en-US" sz="2700" dirty="0" smtClean="0"/>
              <a:t>. For age 13 and older (in the U.S.) 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320260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616</TotalTime>
  <Words>607</Words>
  <Application>Microsoft Macintosh PowerPoint</Application>
  <PresentationFormat>On-screen Show (4:3)</PresentationFormat>
  <Paragraphs>97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Opulent</vt:lpstr>
      <vt:lpstr>Location-Based Mobile Games for Language Education</vt:lpstr>
      <vt:lpstr>     What are location-based mobile games? </vt:lpstr>
      <vt:lpstr>What are some Examples of Location-Based Games?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How can playing and making Location-Based games Support ACTFL standards? </vt:lpstr>
      <vt:lpstr>What about 21st Century Skills? </vt:lpstr>
      <vt:lpstr>  ISTE (International Society for TechNology in Education)   </vt:lpstr>
      <vt:lpstr>How can my Students and I make our own games?</vt:lpstr>
      <vt:lpstr>What platform should I Choose?</vt:lpstr>
      <vt:lpstr>PowerPoint Presentation</vt:lpstr>
      <vt:lpstr>PowerPoint Presentation</vt:lpstr>
    </vt:vector>
  </TitlesOfParts>
  <Company>Rochester Institute of Technology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Armengot</dc:creator>
  <cp:lastModifiedBy>Candace Black</cp:lastModifiedBy>
  <cp:revision>83</cp:revision>
  <cp:lastPrinted>2014-03-07T22:06:13Z</cp:lastPrinted>
  <dcterms:created xsi:type="dcterms:W3CDTF">2014-03-05T20:39:34Z</dcterms:created>
  <dcterms:modified xsi:type="dcterms:W3CDTF">2014-03-08T11:05:27Z</dcterms:modified>
</cp:coreProperties>
</file>